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8" d="100"/>
          <a:sy n="98" d="100"/>
        </p:scale>
        <p:origin x="11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155119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1987736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43049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1104554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8070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435012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529841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29944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36123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3F063-0E6C-4459-8B5C-D64E31024BF2}"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196880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33F063-0E6C-4459-8B5C-D64E31024BF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021881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33F063-0E6C-4459-8B5C-D64E31024BF2}" type="datetimeFigureOut">
              <a:rPr lang="en-US" smtClean="0"/>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229176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33F063-0E6C-4459-8B5C-D64E31024BF2}" type="datetimeFigureOut">
              <a:rPr lang="en-US" smtClean="0"/>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25812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3F063-0E6C-4459-8B5C-D64E31024BF2}" type="datetimeFigureOut">
              <a:rPr lang="en-US" smtClean="0"/>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229627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3F063-0E6C-4459-8B5C-D64E31024BF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403318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F33F063-0E6C-4459-8B5C-D64E31024BF2}"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71582-22C6-4463-B2E9-6959FF96A8CA}" type="slidenum">
              <a:rPr lang="en-US" smtClean="0"/>
              <a:t>‹#›</a:t>
            </a:fld>
            <a:endParaRPr lang="en-US"/>
          </a:p>
        </p:txBody>
      </p:sp>
    </p:spTree>
    <p:extLst>
      <p:ext uri="{BB962C8B-B14F-4D97-AF65-F5344CB8AC3E}">
        <p14:creationId xmlns:p14="http://schemas.microsoft.com/office/powerpoint/2010/main" val="345059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33F063-0E6C-4459-8B5C-D64E31024BF2}" type="datetimeFigureOut">
              <a:rPr lang="en-US" smtClean="0"/>
              <a:t>4/11/2024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871582-22C6-4463-B2E9-6959FF96A8CA}" type="slidenum">
              <a:rPr lang="en-US" smtClean="0"/>
              <a:t>‹#›</a:t>
            </a:fld>
            <a:endParaRPr lang="en-US"/>
          </a:p>
        </p:txBody>
      </p:sp>
    </p:spTree>
    <p:extLst>
      <p:ext uri="{BB962C8B-B14F-4D97-AF65-F5344CB8AC3E}">
        <p14:creationId xmlns:p14="http://schemas.microsoft.com/office/powerpoint/2010/main" val="412251678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10126" y="625642"/>
            <a:ext cx="8596668" cy="1320800"/>
          </a:xfrm>
        </p:spPr>
        <p:txBody>
          <a:bodyPr>
            <a:normAutofit/>
          </a:bodyPr>
          <a:lstStyle/>
          <a:p>
            <a:pPr>
              <a:spcBef>
                <a:spcPts val="4800"/>
              </a:spcBef>
            </a:pPr>
            <a:r>
              <a:rPr lang="en-US" altLang="en-US" sz="4000" dirty="0"/>
              <a:t>Arguments for the Existence of God</a:t>
            </a:r>
            <a:r>
              <a:rPr lang="en-US" altLang="en-US" sz="4000" dirty="0" smtClean="0"/>
              <a:t>:</a:t>
            </a:r>
            <a:br>
              <a:rPr lang="en-US" altLang="en-US" sz="4000" dirty="0" smtClean="0"/>
            </a:br>
            <a:r>
              <a:rPr lang="en-US" altLang="en-US" i="1" dirty="0" smtClean="0"/>
              <a:t>The </a:t>
            </a:r>
            <a:r>
              <a:rPr lang="en-US" altLang="en-US" i="1" dirty="0"/>
              <a:t>Argument from Causation</a:t>
            </a:r>
            <a:endParaRPr lang="en-US" altLang="en-US" dirty="0"/>
          </a:p>
        </p:txBody>
      </p:sp>
      <p:sp>
        <p:nvSpPr>
          <p:cNvPr id="18435" name="Rectangle 3"/>
          <p:cNvSpPr>
            <a:spLocks noGrp="1" noChangeArrowheads="1"/>
          </p:cNvSpPr>
          <p:nvPr>
            <p:ph idx="1"/>
          </p:nvPr>
        </p:nvSpPr>
        <p:spPr>
          <a:xfrm>
            <a:off x="810126" y="1804738"/>
            <a:ext cx="8953160" cy="4435642"/>
          </a:xfrm>
        </p:spPr>
        <p:txBody>
          <a:bodyPr>
            <a:normAutofit lnSpcReduction="10000"/>
          </a:bodyPr>
          <a:lstStyle/>
          <a:p>
            <a:pPr>
              <a:lnSpc>
                <a:spcPct val="80000"/>
              </a:lnSpc>
              <a:buFont typeface="Monotype Sorts" pitchFamily="2" charset="2"/>
              <a:buNone/>
            </a:pPr>
            <a:endParaRPr lang="en-US" altLang="en-US" sz="2400" dirty="0"/>
          </a:p>
          <a:p>
            <a:pPr>
              <a:lnSpc>
                <a:spcPct val="110000"/>
              </a:lnSpc>
            </a:pPr>
            <a:r>
              <a:rPr lang="en-US" altLang="en-US" sz="2200" dirty="0"/>
              <a:t>This argument proceeds with the observation that my ideas of sense (as opposed to my ideas of imagination) are not caused by me. Since they must be caused by some mind or other, they must be caused by some other mind, and this other mind is God.</a:t>
            </a:r>
          </a:p>
          <a:p>
            <a:pPr>
              <a:buFont typeface="Monotype Sorts" pitchFamily="2" charset="2"/>
              <a:buNone/>
            </a:pPr>
            <a:r>
              <a:rPr lang="en-US" altLang="en-US" sz="2200" dirty="0"/>
              <a:t> </a:t>
            </a:r>
          </a:p>
          <a:p>
            <a:r>
              <a:rPr lang="en-US" altLang="en-US" sz="2200" dirty="0"/>
              <a:t>In drawing this distinction between the vivid and forceful ideas of sense (caused by God) and the faint and weak ideas of imagination (caused by me), Berkeley also distinguishes reality and mere thought (appearance). Ideas of sense constitute the real, natural world while ideas of imagination are the thoughts produced by me. </a:t>
            </a:r>
          </a:p>
        </p:txBody>
      </p:sp>
    </p:spTree>
    <p:extLst>
      <p:ext uri="{BB962C8B-B14F-4D97-AF65-F5344CB8AC3E}">
        <p14:creationId xmlns:p14="http://schemas.microsoft.com/office/powerpoint/2010/main" val="3919001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33481" y="697832"/>
            <a:ext cx="8596668" cy="1320800"/>
          </a:xfrm>
        </p:spPr>
        <p:txBody>
          <a:bodyPr/>
          <a:lstStyle/>
          <a:p>
            <a:r>
              <a:rPr lang="en-US" altLang="en-US" dirty="0" smtClean="0"/>
              <a:t>Berkeley’s critique is three-fold:</a:t>
            </a:r>
          </a:p>
        </p:txBody>
      </p:sp>
      <p:sp>
        <p:nvSpPr>
          <p:cNvPr id="27651" name="Content Placeholder 2"/>
          <p:cNvSpPr>
            <a:spLocks noGrp="1"/>
          </p:cNvSpPr>
          <p:nvPr>
            <p:ph idx="1"/>
          </p:nvPr>
        </p:nvSpPr>
        <p:spPr>
          <a:xfrm>
            <a:off x="733481" y="1679326"/>
            <a:ext cx="8596668" cy="3880773"/>
          </a:xfrm>
        </p:spPr>
        <p:txBody>
          <a:bodyPr>
            <a:normAutofit/>
          </a:bodyPr>
          <a:lstStyle/>
          <a:p>
            <a:r>
              <a:rPr lang="en-US" altLang="en-US" sz="2000" dirty="0"/>
              <a:t>1) </a:t>
            </a:r>
            <a:r>
              <a:rPr lang="en-US" altLang="en-US" sz="2000" dirty="0" smtClean="0"/>
              <a:t>Berkeley’s </a:t>
            </a:r>
            <a:r>
              <a:rPr lang="en-US" altLang="en-US" sz="2000" dirty="0"/>
              <a:t>initial argument is that it is impossible to abstract ideas according to Locke’s account. For example, </a:t>
            </a:r>
            <a:r>
              <a:rPr lang="en-US" altLang="en-US" sz="2000" dirty="0" err="1"/>
              <a:t>Lockean</a:t>
            </a:r>
            <a:r>
              <a:rPr lang="en-US" altLang="en-US" sz="2000" dirty="0"/>
              <a:t> </a:t>
            </a:r>
            <a:r>
              <a:rPr lang="en-US" altLang="en-US" sz="2000" dirty="0" err="1"/>
              <a:t>colours</a:t>
            </a:r>
            <a:r>
              <a:rPr lang="en-US" altLang="en-US" sz="2000" dirty="0"/>
              <a:t> are secondary qualities that exist only in the mind and have no extension. Berkeley contends that Locke’s theory would require his intellect to abstract an idea of color that is not determinate. Berkeley skeptically claims that he cannot produce such an idea.</a:t>
            </a:r>
          </a:p>
        </p:txBody>
      </p:sp>
    </p:spTree>
    <p:extLst>
      <p:ext uri="{BB962C8B-B14F-4D97-AF65-F5344CB8AC3E}">
        <p14:creationId xmlns:p14="http://schemas.microsoft.com/office/powerpoint/2010/main" val="1149298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a:xfrm>
            <a:off x="805671" y="1639221"/>
            <a:ext cx="8596668" cy="3880773"/>
          </a:xfrm>
        </p:spPr>
        <p:txBody>
          <a:bodyPr>
            <a:normAutofit/>
          </a:bodyPr>
          <a:lstStyle/>
          <a:p>
            <a:r>
              <a:rPr lang="en-US" altLang="en-US" sz="2000" dirty="0" smtClean="0"/>
              <a:t>2) Due to the titanic influence of William of Ockham on modern philosophy, one of the hallmarks of any modern discourse is an insistence on parsimony. Berkeley argues that Locke’s theory of abstraction is unnecessarily complicated and adds little explanatory value in comparison to his preferred theory of subjective idealism.</a:t>
            </a:r>
          </a:p>
        </p:txBody>
      </p:sp>
    </p:spTree>
    <p:extLst>
      <p:ext uri="{BB962C8B-B14F-4D97-AF65-F5344CB8AC3E}">
        <p14:creationId xmlns:p14="http://schemas.microsoft.com/office/powerpoint/2010/main" val="2667030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813692" y="1550989"/>
            <a:ext cx="8596668" cy="3880773"/>
          </a:xfrm>
        </p:spPr>
        <p:txBody>
          <a:bodyPr>
            <a:normAutofit/>
          </a:bodyPr>
          <a:lstStyle/>
          <a:p>
            <a:r>
              <a:rPr lang="en-US" altLang="en-US" sz="2000" dirty="0" smtClean="0"/>
              <a:t>3) Berkeley’s final and most convincing criticism of Locke is that his theory leads to a contradiction. Berkeley uses the example of a </a:t>
            </a:r>
            <a:r>
              <a:rPr lang="en-US" altLang="en-US" sz="2000" dirty="0" err="1" smtClean="0"/>
              <a:t>Lockean</a:t>
            </a:r>
            <a:r>
              <a:rPr lang="en-US" altLang="en-US" sz="2000" dirty="0" smtClean="0"/>
              <a:t> abstract idea of a triangle. Berkeley argues that this idea “must be neither oblique nor rectangle, neither equilateral, </a:t>
            </a:r>
            <a:r>
              <a:rPr lang="en-US" altLang="en-US" sz="2000" dirty="0" err="1" smtClean="0"/>
              <a:t>equicrural</a:t>
            </a:r>
            <a:r>
              <a:rPr lang="en-US" altLang="en-US" sz="2000" dirty="0" smtClean="0"/>
              <a:t>, nor </a:t>
            </a:r>
            <a:r>
              <a:rPr lang="en-US" altLang="en-US" sz="2000" dirty="0" err="1" smtClean="0"/>
              <a:t>scalenon</a:t>
            </a:r>
            <a:r>
              <a:rPr lang="en-US" altLang="en-US" sz="2000" dirty="0" smtClean="0"/>
              <a:t>, but all and none of these at once”.</a:t>
            </a:r>
          </a:p>
        </p:txBody>
      </p:sp>
    </p:spTree>
    <p:extLst>
      <p:ext uri="{BB962C8B-B14F-4D97-AF65-F5344CB8AC3E}">
        <p14:creationId xmlns:p14="http://schemas.microsoft.com/office/powerpoint/2010/main" val="1183316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81608" y="641684"/>
            <a:ext cx="8596668" cy="1320800"/>
          </a:xfrm>
        </p:spPr>
        <p:txBody>
          <a:bodyPr>
            <a:normAutofit/>
          </a:bodyPr>
          <a:lstStyle/>
          <a:p>
            <a:r>
              <a:rPr lang="en-US" altLang="en-US" dirty="0"/>
              <a:t>Consequences if Berkeley is right:</a:t>
            </a:r>
          </a:p>
        </p:txBody>
      </p:sp>
      <p:sp>
        <p:nvSpPr>
          <p:cNvPr id="30723" name="Content Placeholder 2"/>
          <p:cNvSpPr>
            <a:spLocks noGrp="1"/>
          </p:cNvSpPr>
          <p:nvPr>
            <p:ph idx="1"/>
          </p:nvPr>
        </p:nvSpPr>
        <p:spPr>
          <a:xfrm>
            <a:off x="781608" y="1655263"/>
            <a:ext cx="8596668" cy="3880773"/>
          </a:xfrm>
        </p:spPr>
        <p:txBody>
          <a:bodyPr>
            <a:normAutofit/>
          </a:bodyPr>
          <a:lstStyle/>
          <a:p>
            <a:r>
              <a:rPr lang="en-US" altLang="en-US" sz="2000" dirty="0" smtClean="0"/>
              <a:t>Independently-existing real properties of perceptible objects are impossible.</a:t>
            </a:r>
          </a:p>
          <a:p>
            <a:r>
              <a:rPr lang="en-US" altLang="en-US" sz="2000" dirty="0" smtClean="0"/>
              <a:t>This means the complex ideas of objects depend on regularities in the relations between the elements of diverse perceptions of perceived objects, not on the instantiation of independently-existing distinguishable properties in real objects.</a:t>
            </a:r>
          </a:p>
        </p:txBody>
      </p:sp>
    </p:spTree>
    <p:extLst>
      <p:ext uri="{BB962C8B-B14F-4D97-AF65-F5344CB8AC3E}">
        <p14:creationId xmlns:p14="http://schemas.microsoft.com/office/powerpoint/2010/main" val="941468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813692" y="1494841"/>
            <a:ext cx="8596668" cy="3880773"/>
          </a:xfrm>
        </p:spPr>
        <p:txBody>
          <a:bodyPr>
            <a:normAutofit/>
          </a:bodyPr>
          <a:lstStyle/>
          <a:p>
            <a:pPr>
              <a:buFont typeface="Monotype Sorts" pitchFamily="2" charset="2"/>
              <a:buNone/>
            </a:pPr>
            <a:r>
              <a:rPr lang="en-US" altLang="en-US" sz="2400" dirty="0" smtClean="0"/>
              <a:t>(1)   Sensible ideas must be caused by some spirit</a:t>
            </a:r>
          </a:p>
          <a:p>
            <a:pPr>
              <a:buFont typeface="Monotype Sorts" pitchFamily="2" charset="2"/>
              <a:buNone/>
            </a:pPr>
            <a:r>
              <a:rPr lang="en-US" altLang="en-US" sz="2400" dirty="0" smtClean="0"/>
              <a:t>(2)   I am not the cause of my sensible ideas</a:t>
            </a:r>
          </a:p>
          <a:p>
            <a:pPr>
              <a:buFont typeface="Monotype Sorts" pitchFamily="2" charset="2"/>
              <a:buNone/>
            </a:pPr>
            <a:r>
              <a:rPr lang="en-US" altLang="en-US" sz="2400" dirty="0" smtClean="0"/>
              <a:t>(3)   So: There must be some other spirit which causes my sensible ideas</a:t>
            </a:r>
          </a:p>
          <a:p>
            <a:pPr>
              <a:buFont typeface="Monotype Sorts" pitchFamily="2" charset="2"/>
              <a:buNone/>
            </a:pPr>
            <a:r>
              <a:rPr lang="en-US" altLang="en-US" sz="2400" dirty="0" smtClean="0"/>
              <a:t>(4)   This spirit is God.</a:t>
            </a:r>
          </a:p>
        </p:txBody>
      </p:sp>
    </p:spTree>
    <p:extLst>
      <p:ext uri="{BB962C8B-B14F-4D97-AF65-F5344CB8AC3E}">
        <p14:creationId xmlns:p14="http://schemas.microsoft.com/office/powerpoint/2010/main" val="1633686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49523" y="713874"/>
            <a:ext cx="8596668" cy="898358"/>
          </a:xfrm>
        </p:spPr>
        <p:txBody>
          <a:bodyPr/>
          <a:lstStyle/>
          <a:p>
            <a:r>
              <a:rPr lang="en-US" altLang="en-US" i="1" dirty="0" smtClean="0"/>
              <a:t>The Argument from Perception</a:t>
            </a:r>
          </a:p>
        </p:txBody>
      </p:sp>
      <p:sp>
        <p:nvSpPr>
          <p:cNvPr id="20483" name="Rectangle 3"/>
          <p:cNvSpPr>
            <a:spLocks noGrp="1" noChangeArrowheads="1"/>
          </p:cNvSpPr>
          <p:nvPr>
            <p:ph idx="1"/>
          </p:nvPr>
        </p:nvSpPr>
        <p:spPr>
          <a:xfrm>
            <a:off x="749523" y="1687347"/>
            <a:ext cx="8596668" cy="3880773"/>
          </a:xfrm>
        </p:spPr>
        <p:txBody>
          <a:bodyPr>
            <a:normAutofit/>
          </a:bodyPr>
          <a:lstStyle/>
          <a:p>
            <a:pPr>
              <a:lnSpc>
                <a:spcPct val="90000"/>
              </a:lnSpc>
              <a:buFont typeface="Monotype Sorts" pitchFamily="2" charset="2"/>
              <a:buNone/>
            </a:pPr>
            <a:r>
              <a:rPr lang="en-US" altLang="en-US" sz="2400" dirty="0" smtClean="0"/>
              <a:t>(1)   Sensible things cannot exist unperceived</a:t>
            </a:r>
          </a:p>
          <a:p>
            <a:pPr>
              <a:lnSpc>
                <a:spcPct val="90000"/>
              </a:lnSpc>
              <a:buFont typeface="Monotype Sorts" pitchFamily="2" charset="2"/>
              <a:buNone/>
            </a:pPr>
            <a:r>
              <a:rPr lang="en-US" altLang="en-US" sz="2400" dirty="0" smtClean="0"/>
              <a:t>(2)   Sensible things exist independently of my perception</a:t>
            </a:r>
          </a:p>
          <a:p>
            <a:pPr>
              <a:lnSpc>
                <a:spcPct val="90000"/>
              </a:lnSpc>
              <a:buFont typeface="Monotype Sorts" pitchFamily="2" charset="2"/>
              <a:buNone/>
            </a:pPr>
            <a:r>
              <a:rPr lang="en-US" altLang="en-US" sz="2400" dirty="0" smtClean="0"/>
              <a:t>(3)   So: There must be some other spirit which perceives</a:t>
            </a:r>
          </a:p>
          <a:p>
            <a:pPr>
              <a:lnSpc>
                <a:spcPct val="90000"/>
              </a:lnSpc>
              <a:buFont typeface="Monotype Sorts" pitchFamily="2" charset="2"/>
              <a:buNone/>
            </a:pPr>
            <a:r>
              <a:rPr lang="en-US" altLang="en-US" sz="2400" dirty="0"/>
              <a:t>	</a:t>
            </a:r>
            <a:r>
              <a:rPr lang="en-US" altLang="en-US" sz="2400" dirty="0" smtClean="0"/>
              <a:t>    my sensible ideas</a:t>
            </a:r>
          </a:p>
          <a:p>
            <a:pPr>
              <a:lnSpc>
                <a:spcPct val="90000"/>
              </a:lnSpc>
              <a:buFont typeface="Monotype Sorts" pitchFamily="2" charset="2"/>
              <a:buNone/>
            </a:pPr>
            <a:r>
              <a:rPr lang="en-US" altLang="en-US" sz="2400" dirty="0" smtClean="0"/>
              <a:t>(4)   This spirit is God.</a:t>
            </a:r>
          </a:p>
          <a:p>
            <a:pPr>
              <a:lnSpc>
                <a:spcPct val="90000"/>
              </a:lnSpc>
              <a:buFont typeface="Monotype Sorts" pitchFamily="2" charset="2"/>
              <a:buNone/>
            </a:pPr>
            <a:r>
              <a:rPr lang="en-US" altLang="en-US" sz="2400" dirty="0" smtClean="0"/>
              <a:t> </a:t>
            </a:r>
          </a:p>
        </p:txBody>
      </p:sp>
    </p:spTree>
    <p:extLst>
      <p:ext uri="{BB962C8B-B14F-4D97-AF65-F5344CB8AC3E}">
        <p14:creationId xmlns:p14="http://schemas.microsoft.com/office/powerpoint/2010/main" val="3711457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830179" y="689811"/>
            <a:ext cx="7772400" cy="5562600"/>
          </a:xfrm>
        </p:spPr>
        <p:txBody>
          <a:bodyPr>
            <a:normAutofit fontScale="85000" lnSpcReduction="20000"/>
          </a:bodyPr>
          <a:lstStyle/>
          <a:p>
            <a:pPr>
              <a:lnSpc>
                <a:spcPct val="120000"/>
              </a:lnSpc>
            </a:pPr>
            <a:r>
              <a:rPr lang="en-US" altLang="en-US" sz="2400" dirty="0"/>
              <a:t>This argument proceeds with the </a:t>
            </a:r>
            <a:r>
              <a:rPr lang="en-US" altLang="en-US" sz="2400" dirty="0" err="1"/>
              <a:t>Berkeleyan</a:t>
            </a:r>
            <a:r>
              <a:rPr lang="en-US" altLang="en-US" sz="2400" dirty="0"/>
              <a:t> claim that sensible things cannot ever exist unperceived (i.e. his basic idealism). The second claim is that sensible things exist independently of my own mind (i.e. exist independently of being perceived by me). From this it follows that there is another mind which perceives sensible things (e.g. when I don’t perceive them) keeping them in existence. This other mind is God. </a:t>
            </a:r>
          </a:p>
          <a:p>
            <a:pPr>
              <a:lnSpc>
                <a:spcPct val="120000"/>
              </a:lnSpc>
            </a:pPr>
            <a:r>
              <a:rPr lang="en-US" altLang="en-US" sz="2400" dirty="0"/>
              <a:t>The first claim in this argument depends upon </a:t>
            </a:r>
            <a:r>
              <a:rPr lang="en-US" altLang="en-US" sz="2400" dirty="0" err="1"/>
              <a:t>Philonous</a:t>
            </a:r>
            <a:r>
              <a:rPr lang="en-US" altLang="en-US" sz="2400" dirty="0"/>
              <a:t>’ arguments in the First Dialogue that sensible things are mind-dependent. Recall that this forced </a:t>
            </a:r>
            <a:r>
              <a:rPr lang="en-US" altLang="en-US" sz="2400" dirty="0" err="1"/>
              <a:t>Hylas</a:t>
            </a:r>
            <a:r>
              <a:rPr lang="en-US" altLang="en-US" sz="2400" dirty="0"/>
              <a:t> to become a skeptic (i.e. to deny that reality of sensible things). By contrast, </a:t>
            </a:r>
            <a:r>
              <a:rPr lang="en-US" altLang="en-US" sz="2400" dirty="0" err="1"/>
              <a:t>Philonous</a:t>
            </a:r>
            <a:r>
              <a:rPr lang="en-US" altLang="en-US" sz="2400" dirty="0"/>
              <a:t> uses this claim of mind-dependence to help advance this original proof of God’s existence. Notice that he spends considerable time saying how beautiful everything is and that men who deny the existence of such sensible things deserved to be laughed at. </a:t>
            </a:r>
          </a:p>
        </p:txBody>
      </p:sp>
    </p:spTree>
    <p:extLst>
      <p:ext uri="{BB962C8B-B14F-4D97-AF65-F5344CB8AC3E}">
        <p14:creationId xmlns:p14="http://schemas.microsoft.com/office/powerpoint/2010/main" val="1591066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idx="1"/>
          </p:nvPr>
        </p:nvSpPr>
        <p:spPr>
          <a:xfrm>
            <a:off x="782051" y="1608221"/>
            <a:ext cx="7772400" cy="5334000"/>
          </a:xfrm>
        </p:spPr>
        <p:txBody>
          <a:bodyPr>
            <a:normAutofit/>
          </a:bodyPr>
          <a:lstStyle/>
          <a:p>
            <a:r>
              <a:rPr lang="en-US" altLang="en-US" sz="2000" dirty="0"/>
              <a:t>It is an interesting question how Berkeley thinks he can defend the second claim (i.e. sensible things exist independently of my own mind). One natural thought is that this is simply an appeal to common sense (“Well </a:t>
            </a:r>
            <a:r>
              <a:rPr lang="en-US" altLang="en-US" sz="2000" i="1" dirty="0"/>
              <a:t>of course</a:t>
            </a:r>
            <a:r>
              <a:rPr lang="en-US" altLang="en-US" sz="2000" dirty="0"/>
              <a:t> that tree exists even when I don’t perceive it!!!! That’s only common sense!!!”). One concern with this is that Berkeley’s very own position appears to undermine this common sense view of the world. His subsequent appeal to it would consequently appear </a:t>
            </a:r>
            <a:r>
              <a:rPr lang="en-US" altLang="en-US" sz="2000" i="1" dirty="0"/>
              <a:t>ad hoc.</a:t>
            </a:r>
            <a:r>
              <a:rPr lang="en-US" altLang="en-US" sz="2000" dirty="0"/>
              <a:t> That said, more can be said in defense of this move. </a:t>
            </a:r>
          </a:p>
        </p:txBody>
      </p:sp>
    </p:spTree>
    <p:extLst>
      <p:ext uri="{BB962C8B-B14F-4D97-AF65-F5344CB8AC3E}">
        <p14:creationId xmlns:p14="http://schemas.microsoft.com/office/powerpoint/2010/main" val="3150137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870284" y="1588168"/>
            <a:ext cx="7772400" cy="5410200"/>
          </a:xfrm>
        </p:spPr>
        <p:txBody>
          <a:bodyPr>
            <a:normAutofit/>
          </a:bodyPr>
          <a:lstStyle/>
          <a:p>
            <a:pPr>
              <a:lnSpc>
                <a:spcPct val="90000"/>
              </a:lnSpc>
            </a:pPr>
            <a:r>
              <a:rPr lang="en-US" altLang="en-US" sz="2000" dirty="0"/>
              <a:t>If Berkeley is right that sensible things are mind-dependent, then we can agree that one of two things occurs when we leave a room. (1) Everything in the room ceases to exist; or (2) Some mind (God) exists and perceives those objects. So which position is closer to common sense? Surely the last position is more common-</a:t>
            </a:r>
            <a:r>
              <a:rPr lang="en-US" altLang="en-US" sz="2000" dirty="0" err="1"/>
              <a:t>sensical</a:t>
            </a:r>
            <a:r>
              <a:rPr lang="en-US" altLang="en-US" sz="2000" dirty="0"/>
              <a:t> (especially if we recognize how many human beings actually do believe in God already). Since the whole game between </a:t>
            </a:r>
            <a:r>
              <a:rPr lang="en-US" altLang="en-US" sz="2000" dirty="0" err="1"/>
              <a:t>Hylas</a:t>
            </a:r>
            <a:r>
              <a:rPr lang="en-US" altLang="en-US" sz="2000" dirty="0"/>
              <a:t> and </a:t>
            </a:r>
            <a:r>
              <a:rPr lang="en-US" altLang="en-US" sz="2000" dirty="0" err="1"/>
              <a:t>Philonous</a:t>
            </a:r>
            <a:r>
              <a:rPr lang="en-US" altLang="en-US" sz="2000" dirty="0"/>
              <a:t> involves staying closer to common-sense, this commitment can further motivate option (2). </a:t>
            </a:r>
          </a:p>
        </p:txBody>
      </p:sp>
    </p:spTree>
    <p:extLst>
      <p:ext uri="{BB962C8B-B14F-4D97-AF65-F5344CB8AC3E}">
        <p14:creationId xmlns:p14="http://schemas.microsoft.com/office/powerpoint/2010/main" val="430992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814137" y="1552074"/>
            <a:ext cx="7772400" cy="3717758"/>
          </a:xfrm>
        </p:spPr>
        <p:txBody>
          <a:bodyPr>
            <a:normAutofit/>
          </a:bodyPr>
          <a:lstStyle/>
          <a:p>
            <a:r>
              <a:rPr lang="en-US" altLang="en-US" sz="2000" dirty="0" smtClean="0"/>
              <a:t>However, there is a deeper reason in favor of the view that the sensible things I perceive are independent of me is that, since they are </a:t>
            </a:r>
            <a:r>
              <a:rPr lang="en-US" altLang="en-US" sz="2000" i="1" dirty="0" smtClean="0"/>
              <a:t>caused by another mind</a:t>
            </a:r>
            <a:r>
              <a:rPr lang="en-US" altLang="en-US" sz="2000" dirty="0" smtClean="0"/>
              <a:t>, then they must </a:t>
            </a:r>
            <a:r>
              <a:rPr lang="en-US" altLang="en-US" sz="2000" i="1" dirty="0" smtClean="0"/>
              <a:t>exist in that other mind</a:t>
            </a:r>
            <a:r>
              <a:rPr lang="en-US" altLang="en-US" sz="2000" dirty="0" smtClean="0"/>
              <a:t>, and can consequently exist in that other mind, independently of me. This suggestion would help connect The Causation Argument and The Perception Argument together. </a:t>
            </a:r>
          </a:p>
        </p:txBody>
      </p:sp>
    </p:spTree>
    <p:extLst>
      <p:ext uri="{BB962C8B-B14F-4D97-AF65-F5344CB8AC3E}">
        <p14:creationId xmlns:p14="http://schemas.microsoft.com/office/powerpoint/2010/main" val="3556843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757544" y="729916"/>
            <a:ext cx="8596668" cy="834189"/>
          </a:xfrm>
        </p:spPr>
        <p:txBody>
          <a:bodyPr>
            <a:normAutofit/>
          </a:bodyPr>
          <a:lstStyle/>
          <a:p>
            <a:r>
              <a:rPr lang="en-US" altLang="en-US" sz="4000" dirty="0" smtClean="0"/>
              <a:t>Berkeley on Abstraction</a:t>
            </a:r>
          </a:p>
        </p:txBody>
      </p:sp>
      <p:sp>
        <p:nvSpPr>
          <p:cNvPr id="25603" name="Content Placeholder 2"/>
          <p:cNvSpPr>
            <a:spLocks noGrp="1"/>
          </p:cNvSpPr>
          <p:nvPr>
            <p:ph idx="1"/>
          </p:nvPr>
        </p:nvSpPr>
        <p:spPr>
          <a:xfrm>
            <a:off x="861818" y="2160589"/>
            <a:ext cx="8596668" cy="3880773"/>
          </a:xfrm>
        </p:spPr>
        <p:txBody>
          <a:bodyPr>
            <a:normAutofit/>
          </a:bodyPr>
          <a:lstStyle/>
          <a:p>
            <a:r>
              <a:rPr lang="en-US" altLang="en-US" sz="2200" dirty="0"/>
              <a:t>The philosophical problem of abstraction </a:t>
            </a:r>
            <a:r>
              <a:rPr lang="en-US" altLang="en-US" sz="2200" dirty="0" smtClean="0"/>
              <a:t>concerns whether or not abstractions </a:t>
            </a:r>
            <a:r>
              <a:rPr lang="en-US" altLang="en-US" sz="2200" dirty="0"/>
              <a:t>are real and what their ontology may be. </a:t>
            </a:r>
          </a:p>
          <a:p>
            <a:r>
              <a:rPr lang="en-US" altLang="en-US" sz="2200" dirty="0"/>
              <a:t>Berkeley himself outlines abstraction in his </a:t>
            </a:r>
            <a:r>
              <a:rPr lang="en-US" altLang="en-US" sz="2200" i="1" dirty="0"/>
              <a:t>Principles of Human </a:t>
            </a:r>
            <a:r>
              <a:rPr lang="en-US" altLang="en-US" sz="2200" i="1" dirty="0" smtClean="0"/>
              <a:t>Knowledge, </a:t>
            </a:r>
            <a:r>
              <a:rPr lang="en-US" altLang="en-US" sz="2200" dirty="0" smtClean="0"/>
              <a:t>which I quote below:</a:t>
            </a:r>
            <a:r>
              <a:rPr lang="en-US" altLang="en-US" sz="2200" dirty="0"/>
              <a:t> </a:t>
            </a:r>
          </a:p>
          <a:p>
            <a:endParaRPr lang="en-US" altLang="en-US" sz="3600" dirty="0"/>
          </a:p>
        </p:txBody>
      </p:sp>
    </p:spTree>
    <p:extLst>
      <p:ext uri="{BB962C8B-B14F-4D97-AF65-F5344CB8AC3E}">
        <p14:creationId xmlns:p14="http://schemas.microsoft.com/office/powerpoint/2010/main" val="1890319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922421" y="1628274"/>
            <a:ext cx="7772400" cy="5638800"/>
          </a:xfrm>
        </p:spPr>
        <p:txBody>
          <a:bodyPr>
            <a:normAutofit/>
          </a:bodyPr>
          <a:lstStyle/>
          <a:p>
            <a:r>
              <a:rPr lang="en-US" altLang="en-US" sz="2000" i="1" dirty="0"/>
              <a:t>It is agreed on all hands, that the qualities or modes of things do never really exist each of them apart by itself, and separated from all others, but are mixed, as it were, and blended together, several in the same object. But we are told, the mind being able to consider each quality singly, or abstracted from those other qualities with which it is united, does by that means frame to itself abstract ideas. … Not that it is possible for </a:t>
            </a:r>
            <a:r>
              <a:rPr lang="en-US" altLang="en-US" sz="2000" i="1" dirty="0" err="1"/>
              <a:t>colour</a:t>
            </a:r>
            <a:r>
              <a:rPr lang="en-US" altLang="en-US" sz="2000" i="1" dirty="0"/>
              <a:t> or motion to exist without extension: but only that the mind can frame to itself by abstraction the idea of </a:t>
            </a:r>
            <a:r>
              <a:rPr lang="en-US" altLang="en-US" sz="2000" i="1" dirty="0" err="1"/>
              <a:t>colour</a:t>
            </a:r>
            <a:r>
              <a:rPr lang="en-US" altLang="en-US" sz="2000" i="1" dirty="0"/>
              <a:t> exclusive of extension, and of motion exclusive of both </a:t>
            </a:r>
            <a:r>
              <a:rPr lang="en-US" altLang="en-US" sz="2000" i="1" dirty="0" err="1"/>
              <a:t>colour</a:t>
            </a:r>
            <a:r>
              <a:rPr lang="en-US" altLang="en-US" sz="2000" i="1" dirty="0"/>
              <a:t> and extension.</a:t>
            </a:r>
            <a:endParaRPr lang="en-US" altLang="en-US" sz="2000" dirty="0"/>
          </a:p>
        </p:txBody>
      </p:sp>
    </p:spTree>
    <p:extLst>
      <p:ext uri="{BB962C8B-B14F-4D97-AF65-F5344CB8AC3E}">
        <p14:creationId xmlns:p14="http://schemas.microsoft.com/office/powerpoint/2010/main" val="110893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122</TotalTime>
  <Words>816</Words>
  <Application>Microsoft Office PowerPoint</Application>
  <PresentationFormat>Widescreen</PresentationFormat>
  <Paragraphs>32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Monotype Sorts</vt:lpstr>
      <vt:lpstr>Trebuchet MS</vt:lpstr>
      <vt:lpstr>Wingdings 3</vt:lpstr>
      <vt:lpstr>Facet</vt:lpstr>
      <vt:lpstr>Arguments for the Existence of God: The Argument from Causation</vt:lpstr>
      <vt:lpstr>PowerPoint Presentation</vt:lpstr>
      <vt:lpstr>The Argument from Perception</vt:lpstr>
      <vt:lpstr>PowerPoint Presentation</vt:lpstr>
      <vt:lpstr>PowerPoint Presentation</vt:lpstr>
      <vt:lpstr>PowerPoint Presentation</vt:lpstr>
      <vt:lpstr>PowerPoint Presentation</vt:lpstr>
      <vt:lpstr>Berkeley on Abstraction</vt:lpstr>
      <vt:lpstr>PowerPoint Presentation</vt:lpstr>
      <vt:lpstr>Berkeley’s critique is three-fold:</vt:lpstr>
      <vt:lpstr>PowerPoint Presentation</vt:lpstr>
      <vt:lpstr>PowerPoint Presentation</vt:lpstr>
      <vt:lpstr>Consequences if Berkeley is 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Arguments for the Existence of God: The Argument from Causation</dc:title>
  <dc:creator>Jason Potter</dc:creator>
  <cp:lastModifiedBy>Jason Potter</cp:lastModifiedBy>
  <cp:revision>5</cp:revision>
  <dcterms:created xsi:type="dcterms:W3CDTF">2020-04-01T15:58:50Z</dcterms:created>
  <dcterms:modified xsi:type="dcterms:W3CDTF">2024-04-11T21:08:29Z</dcterms:modified>
</cp:coreProperties>
</file>